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18" Type="http://schemas.openxmlformats.org/officeDocument/2006/relationships/image" Target="../media/image23.png"/><Relationship Id="rId3" Type="http://schemas.openxmlformats.org/officeDocument/2006/relationships/image" Target="../media/image34.png"/><Relationship Id="rId21" Type="http://schemas.openxmlformats.org/officeDocument/2006/relationships/image" Target="../media/image15.png"/><Relationship Id="rId7" Type="http://schemas.openxmlformats.org/officeDocument/2006/relationships/image" Target="../media/image14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5" Type="http://schemas.openxmlformats.org/officeDocument/2006/relationships/image" Target="../media/image40.svg"/><Relationship Id="rId10" Type="http://schemas.openxmlformats.org/officeDocument/2006/relationships/image" Target="../media/image29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36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318002" y="5038334"/>
            <a:ext cx="8120173" cy="4638649"/>
          </a:xfrm>
          <a:custGeom>
            <a:avLst/>
            <a:gdLst/>
            <a:ahLst/>
            <a:cxnLst/>
            <a:rect l="l" t="t" r="r" b="b"/>
            <a:pathLst>
              <a:path w="8120173" h="4638649">
                <a:moveTo>
                  <a:pt x="0" y="0"/>
                </a:moveTo>
                <a:lnTo>
                  <a:pt x="8120174" y="0"/>
                </a:lnTo>
                <a:lnTo>
                  <a:pt x="8120174" y="4638649"/>
                </a:lnTo>
                <a:lnTo>
                  <a:pt x="0" y="4638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74661" y="821527"/>
            <a:ext cx="7094325" cy="4052633"/>
          </a:xfrm>
          <a:custGeom>
            <a:avLst/>
            <a:gdLst/>
            <a:ahLst/>
            <a:cxnLst/>
            <a:rect l="l" t="t" r="r" b="b"/>
            <a:pathLst>
              <a:path w="7094325" h="4052633">
                <a:moveTo>
                  <a:pt x="0" y="0"/>
                </a:moveTo>
                <a:lnTo>
                  <a:pt x="7094324" y="0"/>
                </a:lnTo>
                <a:lnTo>
                  <a:pt x="7094324" y="4052633"/>
                </a:lnTo>
                <a:lnTo>
                  <a:pt x="0" y="4052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4011" y="1644650"/>
            <a:ext cx="9402503" cy="261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 b="1" spc="27" dirty="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</a:t>
            </a:r>
            <a:r>
              <a:rPr lang="en-US" sz="5499" b="1" spc="27" dirty="0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of the </a:t>
            </a:r>
          </a:p>
          <a:p>
            <a:pPr algn="l">
              <a:lnSpc>
                <a:spcPts val="6874"/>
              </a:lnSpc>
            </a:pPr>
            <a:r>
              <a:rPr lang="en-US" sz="5499" b="1" spc="27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9820FBB5-E18D-4527-AF57-3E4182354884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FFFAA7D3-1993-4C4D-920A-31420F9CCC02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6" b="-4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5496" y="-2899436"/>
            <a:ext cx="19652890" cy="13932992"/>
            <a:chOff x="0" y="0"/>
            <a:chExt cx="9399902" cy="6664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99902" cy="6664097"/>
            </a:xfrm>
            <a:custGeom>
              <a:avLst/>
              <a:gdLst/>
              <a:ahLst/>
              <a:cxnLst/>
              <a:rect l="l" t="t" r="r" b="b"/>
              <a:pathLst>
                <a:path w="9399902" h="6664097">
                  <a:moveTo>
                    <a:pt x="0" y="0"/>
                  </a:moveTo>
                  <a:lnTo>
                    <a:pt x="9399902" y="0"/>
                  </a:lnTo>
                  <a:lnTo>
                    <a:pt x="9399902" y="6664097"/>
                  </a:lnTo>
                  <a:lnTo>
                    <a:pt x="0" y="666409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399902" cy="6702197"/>
            </a:xfrm>
            <a:prstGeom prst="rect">
              <a:avLst/>
            </a:prstGeom>
          </p:spPr>
          <p:txBody>
            <a:bodyPr lIns="35807" tIns="35807" rIns="35807" bIns="358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4189" y="8931928"/>
            <a:ext cx="9603338" cy="1188434"/>
            <a:chOff x="0" y="0"/>
            <a:chExt cx="2529274" cy="3130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9274" cy="313003"/>
            </a:xfrm>
            <a:custGeom>
              <a:avLst/>
              <a:gdLst/>
              <a:ahLst/>
              <a:cxnLst/>
              <a:rect l="l" t="t" r="r" b="b"/>
              <a:pathLst>
                <a:path w="2529274" h="313003">
                  <a:moveTo>
                    <a:pt x="0" y="0"/>
                  </a:moveTo>
                  <a:lnTo>
                    <a:pt x="2529274" y="0"/>
                  </a:lnTo>
                  <a:lnTo>
                    <a:pt x="2529274" y="313003"/>
                  </a:lnTo>
                  <a:lnTo>
                    <a:pt x="0" y="31300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29274" cy="351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901161" y="9874539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0" name="TextBox 10"/>
          <p:cNvSpPr txBox="1"/>
          <p:nvPr/>
        </p:nvSpPr>
        <p:spPr>
          <a:xfrm>
            <a:off x="4839280" y="9074605"/>
            <a:ext cx="9603338" cy="69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560"/>
              </a:lnSpc>
            </a:pPr>
            <a:r>
              <a:rPr lang="en-US" sz="2415" b="1" spc="1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280 000 EUR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9776" y="2526380"/>
            <a:ext cx="9052204" cy="6243425"/>
            <a:chOff x="0" y="0"/>
            <a:chExt cx="2384119" cy="16443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84119" cy="1644359"/>
            </a:xfrm>
            <a:custGeom>
              <a:avLst/>
              <a:gdLst/>
              <a:ahLst/>
              <a:cxnLst/>
              <a:rect l="l" t="t" r="r" b="b"/>
              <a:pathLst>
                <a:path w="2384119" h="1644359">
                  <a:moveTo>
                    <a:pt x="0" y="0"/>
                  </a:moveTo>
                  <a:lnTo>
                    <a:pt x="2384119" y="0"/>
                  </a:lnTo>
                  <a:lnTo>
                    <a:pt x="2384119" y="1644359"/>
                  </a:lnTo>
                  <a:lnTo>
                    <a:pt x="0" y="164435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84119" cy="168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682428" y="9448259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04508" y="6006394"/>
            <a:ext cx="7369167" cy="2763411"/>
          </a:xfrm>
          <a:custGeom>
            <a:avLst/>
            <a:gdLst/>
            <a:ahLst/>
            <a:cxnLst/>
            <a:rect l="l" t="t" r="r" b="b"/>
            <a:pathLst>
              <a:path w="7369167" h="2763411">
                <a:moveTo>
                  <a:pt x="0" y="0"/>
                </a:moveTo>
                <a:lnTo>
                  <a:pt x="7369167" y="0"/>
                </a:lnTo>
                <a:lnTo>
                  <a:pt x="7369167" y="2763411"/>
                </a:lnTo>
                <a:lnTo>
                  <a:pt x="0" y="2763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76" b="-5520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8931928"/>
            <a:ext cx="1152285" cy="1106909"/>
          </a:xfrm>
          <a:custGeom>
            <a:avLst/>
            <a:gdLst/>
            <a:ahLst/>
            <a:cxnLst/>
            <a:rect l="l" t="t" r="r" b="b"/>
            <a:pathLst>
              <a:path w="1152285" h="1106909">
                <a:moveTo>
                  <a:pt x="0" y="0"/>
                </a:moveTo>
                <a:lnTo>
                  <a:pt x="1152285" y="0"/>
                </a:lnTo>
                <a:lnTo>
                  <a:pt x="1152285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46" t="-4195" b="-419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09985" y="8931928"/>
            <a:ext cx="1084387" cy="1106909"/>
          </a:xfrm>
          <a:custGeom>
            <a:avLst/>
            <a:gdLst/>
            <a:ahLst/>
            <a:cxnLst/>
            <a:rect l="l" t="t" r="r" b="b"/>
            <a:pathLst>
              <a:path w="1084387" h="1106909">
                <a:moveTo>
                  <a:pt x="0" y="0"/>
                </a:moveTo>
                <a:lnTo>
                  <a:pt x="1084387" y="0"/>
                </a:lnTo>
                <a:lnTo>
                  <a:pt x="1084387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38" r="-103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295365" y="8931928"/>
            <a:ext cx="1100320" cy="1106909"/>
          </a:xfrm>
          <a:custGeom>
            <a:avLst/>
            <a:gdLst/>
            <a:ahLst/>
            <a:cxnLst/>
            <a:rect l="l" t="t" r="r" b="b"/>
            <a:pathLst>
              <a:path w="1100320" h="1106909">
                <a:moveTo>
                  <a:pt x="0" y="0"/>
                </a:moveTo>
                <a:lnTo>
                  <a:pt x="1100320" y="0"/>
                </a:lnTo>
                <a:lnTo>
                  <a:pt x="1100320" y="1106909"/>
                </a:lnTo>
                <a:lnTo>
                  <a:pt x="0" y="1106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826412" y="787228"/>
            <a:ext cx="16675568" cy="1511487"/>
            <a:chOff x="0" y="0"/>
            <a:chExt cx="4391919" cy="3980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91919" cy="398087"/>
            </a:xfrm>
            <a:custGeom>
              <a:avLst/>
              <a:gdLst/>
              <a:ahLst/>
              <a:cxnLst/>
              <a:rect l="l" t="t" r="r" b="b"/>
              <a:pathLst>
                <a:path w="4391919" h="398087">
                  <a:moveTo>
                    <a:pt x="0" y="0"/>
                  </a:moveTo>
                  <a:lnTo>
                    <a:pt x="4391919" y="0"/>
                  </a:lnTo>
                  <a:lnTo>
                    <a:pt x="4391919" y="398087"/>
                  </a:lnTo>
                  <a:lnTo>
                    <a:pt x="0" y="3980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391919" cy="43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076266" y="9485383"/>
            <a:ext cx="652430" cy="760077"/>
          </a:xfrm>
          <a:custGeom>
            <a:avLst/>
            <a:gdLst/>
            <a:ahLst/>
            <a:cxnLst/>
            <a:rect l="l" t="t" r="r" b="b"/>
            <a:pathLst>
              <a:path w="652430" h="760077">
                <a:moveTo>
                  <a:pt x="0" y="0"/>
                </a:moveTo>
                <a:lnTo>
                  <a:pt x="652430" y="0"/>
                </a:lnTo>
                <a:lnTo>
                  <a:pt x="652430" y="760077"/>
                </a:lnTo>
                <a:lnTo>
                  <a:pt x="0" y="760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851" r="-191602" b="-48017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26412" y="2526380"/>
            <a:ext cx="7447263" cy="3296076"/>
            <a:chOff x="0" y="0"/>
            <a:chExt cx="1961419" cy="86810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61419" cy="868102"/>
            </a:xfrm>
            <a:custGeom>
              <a:avLst/>
              <a:gdLst/>
              <a:ahLst/>
              <a:cxnLst/>
              <a:rect l="l" t="t" r="r" b="b"/>
              <a:pathLst>
                <a:path w="1961419" h="868102">
                  <a:moveTo>
                    <a:pt x="0" y="0"/>
                  </a:moveTo>
                  <a:lnTo>
                    <a:pt x="1961419" y="0"/>
                  </a:lnTo>
                  <a:lnTo>
                    <a:pt x="1961419" y="868102"/>
                  </a:lnTo>
                  <a:lnTo>
                    <a:pt x="0" y="86810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961419" cy="906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214291" y="3081719"/>
            <a:ext cx="704399" cy="696474"/>
          </a:xfrm>
          <a:custGeom>
            <a:avLst/>
            <a:gdLst/>
            <a:ahLst/>
            <a:cxnLst/>
            <a:rect l="l" t="t" r="r" b="b"/>
            <a:pathLst>
              <a:path w="704399" h="696474">
                <a:moveTo>
                  <a:pt x="0" y="0"/>
                </a:moveTo>
                <a:lnTo>
                  <a:pt x="704399" y="0"/>
                </a:lnTo>
                <a:lnTo>
                  <a:pt x="704399" y="696474"/>
                </a:lnTo>
                <a:lnTo>
                  <a:pt x="0" y="696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6084" y="4420895"/>
            <a:ext cx="722605" cy="722605"/>
          </a:xfrm>
          <a:custGeom>
            <a:avLst/>
            <a:gdLst/>
            <a:ahLst/>
            <a:cxnLst/>
            <a:rect l="l" t="t" r="r" b="b"/>
            <a:pathLst>
              <a:path w="722605" h="722605">
                <a:moveTo>
                  <a:pt x="0" y="0"/>
                </a:moveTo>
                <a:lnTo>
                  <a:pt x="722606" y="0"/>
                </a:lnTo>
                <a:lnTo>
                  <a:pt x="722606" y="722605"/>
                </a:lnTo>
                <a:lnTo>
                  <a:pt x="0" y="722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799243" y="4669718"/>
            <a:ext cx="574128" cy="540398"/>
          </a:xfrm>
          <a:custGeom>
            <a:avLst/>
            <a:gdLst/>
            <a:ahLst/>
            <a:cxnLst/>
            <a:rect l="l" t="t" r="r" b="b"/>
            <a:pathLst>
              <a:path w="574128" h="540398">
                <a:moveTo>
                  <a:pt x="0" y="0"/>
                </a:moveTo>
                <a:lnTo>
                  <a:pt x="574128" y="0"/>
                </a:lnTo>
                <a:lnTo>
                  <a:pt x="574128" y="540398"/>
                </a:lnTo>
                <a:lnTo>
                  <a:pt x="0" y="5403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8799243" y="6006394"/>
            <a:ext cx="633664" cy="544159"/>
          </a:xfrm>
          <a:custGeom>
            <a:avLst/>
            <a:gdLst/>
            <a:ahLst/>
            <a:cxnLst/>
            <a:rect l="l" t="t" r="r" b="b"/>
            <a:pathLst>
              <a:path w="633664" h="544159">
                <a:moveTo>
                  <a:pt x="0" y="0"/>
                </a:moveTo>
                <a:lnTo>
                  <a:pt x="633664" y="0"/>
                </a:lnTo>
                <a:lnTo>
                  <a:pt x="633664" y="544160"/>
                </a:lnTo>
                <a:lnTo>
                  <a:pt x="0" y="5441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799243" y="7243692"/>
            <a:ext cx="652382" cy="652382"/>
          </a:xfrm>
          <a:custGeom>
            <a:avLst/>
            <a:gdLst/>
            <a:ahLst/>
            <a:cxnLst/>
            <a:rect l="l" t="t" r="r" b="b"/>
            <a:pathLst>
              <a:path w="652382" h="652382">
                <a:moveTo>
                  <a:pt x="0" y="0"/>
                </a:moveTo>
                <a:lnTo>
                  <a:pt x="652382" y="0"/>
                </a:lnTo>
                <a:lnTo>
                  <a:pt x="652382" y="652382"/>
                </a:lnTo>
                <a:lnTo>
                  <a:pt x="0" y="6523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720546" y="3533018"/>
            <a:ext cx="652825" cy="641401"/>
          </a:xfrm>
          <a:custGeom>
            <a:avLst/>
            <a:gdLst/>
            <a:ahLst/>
            <a:cxnLst/>
            <a:rect l="l" t="t" r="r" b="b"/>
            <a:pathLst>
              <a:path w="652825" h="641401">
                <a:moveTo>
                  <a:pt x="0" y="0"/>
                </a:moveTo>
                <a:lnTo>
                  <a:pt x="652825" y="0"/>
                </a:lnTo>
                <a:lnTo>
                  <a:pt x="652825" y="641400"/>
                </a:lnTo>
                <a:lnTo>
                  <a:pt x="0" y="6414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9640949" y="3544139"/>
            <a:ext cx="7314659" cy="486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Energy diversification: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expansion of the types of used energy resources 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Cost reduction: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decreasing the city budget expenditures for traditional energy sources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Reduction of CO2 emissions: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achieved through decreased usage of energy from fossil sources</a:t>
            </a:r>
          </a:p>
          <a:p>
            <a:pPr algn="l">
              <a:lnSpc>
                <a:spcPts val="2620"/>
              </a:lnSpc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20"/>
              </a:lnSpc>
            </a:pPr>
            <a:r>
              <a:rPr lang="en-US" sz="1871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Energy independence: </a:t>
            </a:r>
          </a:p>
          <a:p>
            <a:pPr algn="l">
              <a:lnSpc>
                <a:spcPts val="2620"/>
              </a:lnSpc>
            </a:pPr>
            <a:r>
              <a:rPr lang="en-US" sz="187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improving energy independence indicators during the war and blackouts</a:t>
            </a:r>
          </a:p>
          <a:p>
            <a:pPr algn="l">
              <a:lnSpc>
                <a:spcPts val="2620"/>
              </a:lnSpc>
              <a:spcBef>
                <a:spcPct val="0"/>
              </a:spcBef>
            </a:pPr>
            <a:endParaRPr lang="en-US" sz="1871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26412" y="933450"/>
            <a:ext cx="17250427" cy="133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 of the </a:t>
            </a:r>
          </a:p>
          <a:p>
            <a:pPr algn="ctr">
              <a:lnSpc>
                <a:spcPts val="5431"/>
              </a:lnSpc>
            </a:pPr>
            <a:r>
              <a:rPr lang="en-US" sz="38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67939" y="3127022"/>
            <a:ext cx="5739690" cy="25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4 administrative buildings of the executive bodies of the Council</a:t>
            </a:r>
          </a:p>
          <a:p>
            <a:pPr algn="l">
              <a:lnSpc>
                <a:spcPts val="3318"/>
              </a:lnSpc>
            </a:pPr>
            <a:endParaRPr lang="en-US" sz="237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stations with a capacity of 70 kW each</a:t>
            </a:r>
          </a:p>
          <a:p>
            <a:pPr algn="l">
              <a:lnSpc>
                <a:spcPts val="3318"/>
              </a:lnSpc>
            </a:pPr>
            <a:endParaRPr lang="en-US" sz="237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144000" y="2864414"/>
            <a:ext cx="4561211" cy="44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Objectives: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9" b="-92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46126" y="0"/>
            <a:ext cx="20791240" cy="11456838"/>
            <a:chOff x="0" y="0"/>
            <a:chExt cx="9944370" cy="5479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44371" cy="5479762"/>
            </a:xfrm>
            <a:custGeom>
              <a:avLst/>
              <a:gdLst/>
              <a:ahLst/>
              <a:cxnLst/>
              <a:rect l="l" t="t" r="r" b="b"/>
              <a:pathLst>
                <a:path w="9944371" h="5479762">
                  <a:moveTo>
                    <a:pt x="0" y="0"/>
                  </a:moveTo>
                  <a:lnTo>
                    <a:pt x="9944371" y="0"/>
                  </a:lnTo>
                  <a:lnTo>
                    <a:pt x="9944371" y="5479762"/>
                  </a:lnTo>
                  <a:lnTo>
                    <a:pt x="0" y="547976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44370" cy="5517862"/>
            </a:xfrm>
            <a:prstGeom prst="rect">
              <a:avLst/>
            </a:prstGeom>
          </p:spPr>
          <p:txBody>
            <a:bodyPr lIns="35807" tIns="35807" rIns="35807" bIns="358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6412" y="2357895"/>
            <a:ext cx="6739302" cy="6900405"/>
          </a:xfrm>
          <a:custGeom>
            <a:avLst/>
            <a:gdLst/>
            <a:ahLst/>
            <a:cxnLst/>
            <a:rect l="l" t="t" r="r" b="b"/>
            <a:pathLst>
              <a:path w="6739302" h="6900405">
                <a:moveTo>
                  <a:pt x="0" y="0"/>
                </a:moveTo>
                <a:lnTo>
                  <a:pt x="6739302" y="0"/>
                </a:lnTo>
                <a:lnTo>
                  <a:pt x="6739302" y="6900405"/>
                </a:lnTo>
                <a:lnTo>
                  <a:pt x="0" y="690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900" t="-5929" r="-229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34278" y="2357895"/>
            <a:ext cx="9797103" cy="6900405"/>
            <a:chOff x="0" y="0"/>
            <a:chExt cx="2580307" cy="18173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80307" cy="1817391"/>
            </a:xfrm>
            <a:custGeom>
              <a:avLst/>
              <a:gdLst/>
              <a:ahLst/>
              <a:cxnLst/>
              <a:rect l="l" t="t" r="r" b="b"/>
              <a:pathLst>
                <a:path w="2580307" h="1817391">
                  <a:moveTo>
                    <a:pt x="0" y="0"/>
                  </a:moveTo>
                  <a:lnTo>
                    <a:pt x="2580307" y="0"/>
                  </a:lnTo>
                  <a:lnTo>
                    <a:pt x="2580307" y="1817391"/>
                  </a:lnTo>
                  <a:lnTo>
                    <a:pt x="0" y="18173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80307" cy="1855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6412" y="593815"/>
            <a:ext cx="16704969" cy="1612765"/>
            <a:chOff x="0" y="0"/>
            <a:chExt cx="4399663" cy="424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99663" cy="424761"/>
            </a:xfrm>
            <a:custGeom>
              <a:avLst/>
              <a:gdLst/>
              <a:ahLst/>
              <a:cxnLst/>
              <a:rect l="l" t="t" r="r" b="b"/>
              <a:pathLst>
                <a:path w="4399663" h="424761">
                  <a:moveTo>
                    <a:pt x="0" y="0"/>
                  </a:moveTo>
                  <a:lnTo>
                    <a:pt x="4399663" y="0"/>
                  </a:lnTo>
                  <a:lnTo>
                    <a:pt x="4399663" y="424761"/>
                  </a:lnTo>
                  <a:lnTo>
                    <a:pt x="0" y="42476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399663" cy="462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01233" y="9398696"/>
            <a:ext cx="10099760" cy="779127"/>
            <a:chOff x="0" y="0"/>
            <a:chExt cx="2660019" cy="2052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60019" cy="205202"/>
            </a:xfrm>
            <a:custGeom>
              <a:avLst/>
              <a:gdLst/>
              <a:ahLst/>
              <a:cxnLst/>
              <a:rect l="l" t="t" r="r" b="b"/>
              <a:pathLst>
                <a:path w="2660019" h="205202">
                  <a:moveTo>
                    <a:pt x="0" y="0"/>
                  </a:moveTo>
                  <a:lnTo>
                    <a:pt x="2660019" y="0"/>
                  </a:lnTo>
                  <a:lnTo>
                    <a:pt x="2660019" y="205202"/>
                  </a:lnTo>
                  <a:lnTo>
                    <a:pt x="0" y="20520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660019" cy="243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126091" y="3350230"/>
            <a:ext cx="506337" cy="506337"/>
          </a:xfrm>
          <a:custGeom>
            <a:avLst/>
            <a:gdLst/>
            <a:ahLst/>
            <a:cxnLst/>
            <a:rect l="l" t="t" r="r" b="b"/>
            <a:pathLst>
              <a:path w="506337" h="506337">
                <a:moveTo>
                  <a:pt x="0" y="0"/>
                </a:moveTo>
                <a:lnTo>
                  <a:pt x="506337" y="0"/>
                </a:lnTo>
                <a:lnTo>
                  <a:pt x="506337" y="506336"/>
                </a:lnTo>
                <a:lnTo>
                  <a:pt x="0" y="50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086135" y="4142316"/>
            <a:ext cx="546292" cy="546292"/>
          </a:xfrm>
          <a:custGeom>
            <a:avLst/>
            <a:gdLst/>
            <a:ahLst/>
            <a:cxnLst/>
            <a:rect l="l" t="t" r="r" b="b"/>
            <a:pathLst>
              <a:path w="546292" h="546292">
                <a:moveTo>
                  <a:pt x="0" y="0"/>
                </a:moveTo>
                <a:lnTo>
                  <a:pt x="546293" y="0"/>
                </a:lnTo>
                <a:lnTo>
                  <a:pt x="546293" y="546293"/>
                </a:lnTo>
                <a:lnTo>
                  <a:pt x="0" y="54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4863" y="4917280"/>
            <a:ext cx="424678" cy="561558"/>
          </a:xfrm>
          <a:custGeom>
            <a:avLst/>
            <a:gdLst/>
            <a:ahLst/>
            <a:cxnLst/>
            <a:rect l="l" t="t" r="r" b="b"/>
            <a:pathLst>
              <a:path w="424678" h="561558">
                <a:moveTo>
                  <a:pt x="0" y="0"/>
                </a:moveTo>
                <a:lnTo>
                  <a:pt x="424679" y="0"/>
                </a:lnTo>
                <a:lnTo>
                  <a:pt x="424679" y="561558"/>
                </a:lnTo>
                <a:lnTo>
                  <a:pt x="0" y="561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22807" y="5946113"/>
            <a:ext cx="468792" cy="515865"/>
          </a:xfrm>
          <a:custGeom>
            <a:avLst/>
            <a:gdLst/>
            <a:ahLst/>
            <a:cxnLst/>
            <a:rect l="l" t="t" r="r" b="b"/>
            <a:pathLst>
              <a:path w="468792" h="515865">
                <a:moveTo>
                  <a:pt x="0" y="0"/>
                </a:moveTo>
                <a:lnTo>
                  <a:pt x="468792" y="0"/>
                </a:lnTo>
                <a:lnTo>
                  <a:pt x="468792" y="515864"/>
                </a:lnTo>
                <a:lnTo>
                  <a:pt x="0" y="515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03402" y="7089089"/>
            <a:ext cx="507602" cy="473339"/>
          </a:xfrm>
          <a:custGeom>
            <a:avLst/>
            <a:gdLst/>
            <a:ahLst/>
            <a:cxnLst/>
            <a:rect l="l" t="t" r="r" b="b"/>
            <a:pathLst>
              <a:path w="507602" h="473339">
                <a:moveTo>
                  <a:pt x="0" y="0"/>
                </a:moveTo>
                <a:lnTo>
                  <a:pt x="507601" y="0"/>
                </a:lnTo>
                <a:lnTo>
                  <a:pt x="507601" y="473338"/>
                </a:lnTo>
                <a:lnTo>
                  <a:pt x="0" y="473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26412" y="683022"/>
            <a:ext cx="17250427" cy="133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Solar stations on the buildings of the </a:t>
            </a:r>
          </a:p>
          <a:p>
            <a:pPr algn="ctr">
              <a:lnSpc>
                <a:spcPts val="5431"/>
              </a:lnSpc>
            </a:pPr>
            <a:r>
              <a:rPr lang="en-US" sz="38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municipal institutions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86135" y="2639396"/>
            <a:ext cx="6202298" cy="44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3015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Expected Results: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86458" y="9499970"/>
            <a:ext cx="9728994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Savings: approximately 318 000 kWh per year</a:t>
            </a:r>
          </a:p>
        </p:txBody>
      </p:sp>
      <p:sp>
        <p:nvSpPr>
          <p:cNvPr id="30" name="Freeform 30"/>
          <p:cNvSpPr/>
          <p:nvPr/>
        </p:nvSpPr>
        <p:spPr>
          <a:xfrm>
            <a:off x="8003739" y="8191077"/>
            <a:ext cx="607265" cy="607265"/>
          </a:xfrm>
          <a:custGeom>
            <a:avLst/>
            <a:gdLst/>
            <a:ahLst/>
            <a:cxnLst/>
            <a:rect l="l" t="t" r="r" b="b"/>
            <a:pathLst>
              <a:path w="607265" h="607265">
                <a:moveTo>
                  <a:pt x="0" y="0"/>
                </a:moveTo>
                <a:lnTo>
                  <a:pt x="607264" y="0"/>
                </a:lnTo>
                <a:lnTo>
                  <a:pt x="607264" y="607265"/>
                </a:lnTo>
                <a:lnTo>
                  <a:pt x="0" y="6072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18851" r="-191602" b="-48017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8846243" y="3418732"/>
            <a:ext cx="8428402" cy="589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reduction in energy intensity indicators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increase in energy independence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decrease in expenses for heating supply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increase in the share of renewable energy sources in the municipal sector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multiplication of results in other sectors of the municipal sector</a:t>
            </a:r>
          </a:p>
          <a:p>
            <a:pPr algn="l">
              <a:lnSpc>
                <a:spcPts val="3148"/>
              </a:lnSpc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48"/>
              </a:lnSpc>
            </a:pPr>
            <a:r>
              <a:rPr lang="en-US" sz="22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promotion of the economic, environmental and social benefits of effectively usage of alternative energy</a:t>
            </a:r>
          </a:p>
          <a:p>
            <a:pPr algn="l">
              <a:lnSpc>
                <a:spcPts val="3148"/>
              </a:lnSpc>
              <a:spcBef>
                <a:spcPct val="0"/>
              </a:spcBef>
            </a:pPr>
            <a:endParaRPr lang="en-US" sz="224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Довільний</PresentationFormat>
  <Paragraphs>36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4</cp:revision>
  <dcterms:created xsi:type="dcterms:W3CDTF">2006-08-16T00:00:00Z</dcterms:created>
  <dcterms:modified xsi:type="dcterms:W3CDTF">2024-11-06T14:07:13Z</dcterms:modified>
  <dc:identifier>DAGTDkWGydA</dc:identifier>
</cp:coreProperties>
</file>